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7" r:id="rId3"/>
    <p:sldId id="611" r:id="rId4"/>
    <p:sldId id="587" r:id="rId5"/>
    <p:sldId id="567" r:id="rId6"/>
    <p:sldId id="568" r:id="rId7"/>
    <p:sldId id="570" r:id="rId8"/>
    <p:sldId id="544" r:id="rId9"/>
    <p:sldId id="572" r:id="rId10"/>
    <p:sldId id="574" r:id="rId11"/>
    <p:sldId id="573" r:id="rId12"/>
    <p:sldId id="571" r:id="rId13"/>
    <p:sldId id="599" r:id="rId14"/>
    <p:sldId id="614" r:id="rId15"/>
    <p:sldId id="608" r:id="rId16"/>
    <p:sldId id="616" r:id="rId17"/>
    <p:sldId id="615" r:id="rId18"/>
    <p:sldId id="607" r:id="rId19"/>
    <p:sldId id="575" r:id="rId20"/>
    <p:sldId id="576" r:id="rId21"/>
    <p:sldId id="588" r:id="rId22"/>
    <p:sldId id="589" r:id="rId23"/>
    <p:sldId id="609" r:id="rId24"/>
    <p:sldId id="590" r:id="rId25"/>
    <p:sldId id="591" r:id="rId26"/>
    <p:sldId id="592" r:id="rId27"/>
    <p:sldId id="593" r:id="rId28"/>
    <p:sldId id="594" r:id="rId29"/>
    <p:sldId id="595" r:id="rId30"/>
    <p:sldId id="596" r:id="rId31"/>
    <p:sldId id="597" r:id="rId32"/>
    <p:sldId id="598" r:id="rId33"/>
    <p:sldId id="613" r:id="rId34"/>
    <p:sldId id="610" r:id="rId35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1" autoAdjust="0"/>
    <p:restoredTop sz="84852" autoAdjust="0"/>
  </p:normalViewPr>
  <p:slideViewPr>
    <p:cSldViewPr>
      <p:cViewPr varScale="1">
        <p:scale>
          <a:sx n="74" d="100"/>
          <a:sy n="74" d="100"/>
        </p:scale>
        <p:origin x="170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037AF-A8E6-4476-8F7B-2DF6556986AB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WMH: Does the work efficiency really matter? It seems that as long as the resources are not saturated, the less</a:t>
            </a:r>
          </a:p>
          <a:p>
            <a:r>
              <a:rPr lang="en-US" smtClean="0"/>
              <a:t>Efficit algorithm may even run faster because it takes log(N) steps rather than 2*log(N)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8/81/Prefix_sum_16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8/81/Prefix_sum_16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14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Parallel Scan (Prefix Sum) Part-2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BA94E1-3D35-4349-9FE0-761BE03DB4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// float T[BLOCK_SIZE] is in shared memory</a:t>
            </a:r>
          </a:p>
          <a:p>
            <a:pPr eaLnBrk="1" hangingPunct="1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1;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if(index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T[index-stride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  <p:sp>
        <p:nvSpPr>
          <p:cNvPr id="23558" name="TextBox 2"/>
          <p:cNvSpPr txBox="1">
            <a:spLocks noChangeArrowheads="1"/>
          </p:cNvSpPr>
          <p:nvPr/>
        </p:nvSpPr>
        <p:spPr bwMode="auto">
          <a:xfrm>
            <a:off x="5005388" y="4800600"/>
            <a:ext cx="41873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// threadIdx.x+1    </a:t>
            </a:r>
            <a:r>
              <a:rPr lang="en-US" dirty="0"/>
              <a:t>= 1, 2, 3, 4….</a:t>
            </a:r>
          </a:p>
          <a:p>
            <a:pPr eaLnBrk="1" hangingPunct="1"/>
            <a:r>
              <a:rPr lang="en-US" dirty="0" smtClean="0"/>
              <a:t>// stride </a:t>
            </a:r>
            <a:r>
              <a:rPr lang="en-US" dirty="0"/>
              <a:t>= 1, index = </a:t>
            </a:r>
          </a:p>
          <a:p>
            <a:pPr eaLnBrk="1" hangingPunct="1"/>
            <a:r>
              <a:rPr lang="en-US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32BFBD-8F24-4D81-B234-670D9D7C55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4581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324600" y="4114800"/>
            <a:ext cx="1066800" cy="1143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2743200"/>
            <a:ext cx="1066800" cy="1143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 Scan Step 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3" y="1449388"/>
            <a:ext cx="769143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BLOCK_SIZE/2;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F6AFFB-6982-41D2-8A52-04B9F753D15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534400" cy="5005387"/>
          </a:xfrm>
        </p:spPr>
        <p:txBody>
          <a:bodyPr/>
          <a:lstStyle/>
          <a:p>
            <a:pPr marL="457200" indent="-457200">
              <a:defRPr/>
            </a:pPr>
            <a:endParaRPr lang="en-US" sz="2400" i="1" dirty="0" smtClean="0"/>
          </a:p>
          <a:p>
            <a:pPr marL="457200" indent="-457200">
              <a:defRPr/>
            </a:pPr>
            <a:r>
              <a:rPr lang="en-US" sz="2400" dirty="0" smtClean="0"/>
              <a:t>The parallel Inclusive Scan executes 2* log(n) parallel iterations</a:t>
            </a:r>
            <a:endParaRPr lang="en-US" sz="2000" dirty="0" smtClean="0"/>
          </a:p>
          <a:p>
            <a:pPr marL="974725" lvl="1" indent="-403225">
              <a:defRPr/>
            </a:pPr>
            <a:r>
              <a:rPr lang="en-US" dirty="0"/>
              <a:t>l</a:t>
            </a:r>
            <a:r>
              <a:rPr lang="en-US" dirty="0" smtClean="0"/>
              <a:t>og(n) in reduction and log(n) in post scan</a:t>
            </a:r>
          </a:p>
          <a:p>
            <a:pPr marL="974725" lvl="1" indent="-403225">
              <a:defRPr/>
            </a:pPr>
            <a:r>
              <a:rPr lang="en-US" dirty="0" smtClean="0"/>
              <a:t>The iterations do n/2, n/4,..1, 1, …., n/4. n/2 adds</a:t>
            </a:r>
          </a:p>
          <a:p>
            <a:pPr marL="974725" lvl="1" indent="-403225">
              <a:defRPr/>
            </a:pPr>
            <a:r>
              <a:rPr lang="en-US" dirty="0" smtClean="0"/>
              <a:t>Total adds: 2* (n-1)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O(n) work</a:t>
            </a:r>
          </a:p>
          <a:p>
            <a:pPr marL="974725" lvl="1" indent="-403225">
              <a:defRPr/>
            </a:pPr>
            <a:endParaRPr lang="en-US" sz="2000" dirty="0" smtClean="0"/>
          </a:p>
          <a:p>
            <a:pPr marL="574675" indent="-403225">
              <a:defRPr/>
            </a:pPr>
            <a:r>
              <a:rPr lang="en-US" dirty="0" smtClean="0"/>
              <a:t>The total number of adds is no more than twice of that done in the efficient sequential algorithm</a:t>
            </a:r>
          </a:p>
          <a:p>
            <a:pPr marL="974725" lvl="1" indent="-403225">
              <a:defRPr/>
            </a:pPr>
            <a:r>
              <a:rPr lang="en-US" dirty="0" smtClean="0"/>
              <a:t>The benefit of parallelism can easily overcome the 2X work when there is sufficient hardware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Brent-Kung uses half the number of threads compared to Kogge-Stone</a:t>
            </a:r>
          </a:p>
          <a:p>
            <a:pPr lvl="1"/>
            <a:r>
              <a:rPr lang="en-US" dirty="0" smtClean="0"/>
              <a:t>Each thread should load two elements into the shared memory</a:t>
            </a:r>
          </a:p>
          <a:p>
            <a:r>
              <a:rPr lang="en-US" dirty="0" smtClean="0"/>
              <a:t>Brent-Kung takes twice the number of steps compared to Kogge-Stone</a:t>
            </a:r>
          </a:p>
          <a:p>
            <a:pPr lvl="1"/>
            <a:r>
              <a:rPr lang="en-US" dirty="0" smtClean="0"/>
              <a:t>Kogge-Stone is more popular for parallel scan with blocks in GPUs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dirty="0" smtClean="0"/>
              <a:t>Overall Flow of Complete Scan</a:t>
            </a:r>
            <a:br>
              <a:rPr lang="en-US" dirty="0" smtClean="0"/>
            </a:br>
            <a:r>
              <a:rPr lang="en-US" dirty="0" smtClean="0"/>
              <a:t>A Hierarchical Approach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Global Memory Contents in CUDA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in registers and shared memory of one thread block are not visible to other blocks</a:t>
            </a:r>
          </a:p>
          <a:p>
            <a:r>
              <a:rPr lang="en-US" dirty="0" smtClean="0"/>
              <a:t>To make data visible, the data has to be written into global memory</a:t>
            </a:r>
          </a:p>
          <a:p>
            <a:r>
              <a:rPr lang="en-US" dirty="0" smtClean="0"/>
              <a:t>However, any data written to the global memory are not visible until a memory fence. This is typically done by terminating the kernel execution</a:t>
            </a:r>
          </a:p>
          <a:p>
            <a:r>
              <a:rPr lang="en-US" dirty="0" smtClean="0"/>
              <a:t>Launch another kernel to continue the execution. The global memory writes done by the terminated kernels are visible to </a:t>
            </a:r>
            <a:r>
              <a:rPr lang="en-US" smtClean="0"/>
              <a:t>all tead </a:t>
            </a:r>
            <a:r>
              <a:rPr lang="en-US" dirty="0" smtClean="0"/>
              <a:t>blocks.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title"/>
          </p:nvPr>
        </p:nvSpPr>
        <p:spPr>
          <a:xfrm>
            <a:off x="609600" y="17463"/>
            <a:ext cx="8305800" cy="1143000"/>
          </a:xfrm>
        </p:spPr>
        <p:txBody>
          <a:bodyPr/>
          <a:lstStyle/>
          <a:p>
            <a:r>
              <a:rPr lang="en-US" dirty="0" smtClean="0"/>
              <a:t>Overall Flow of Complete Scan</a:t>
            </a:r>
            <a:br>
              <a:rPr lang="en-US" dirty="0" smtClean="0"/>
            </a:br>
            <a:r>
              <a:rPr lang="en-US" dirty="0" smtClean="0"/>
              <a:t>A Hierarchical Approach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5F91FD-46D7-47FC-9806-95CE251F0F4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1989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3" t="16246" r="16788" b="7504"/>
          <a:stretch>
            <a:fillRect/>
          </a:stretch>
        </p:blipFill>
        <p:spPr bwMode="auto">
          <a:xfrm>
            <a:off x="1447800" y="1279525"/>
            <a:ext cx="69500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9600" y="38862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724400"/>
            <a:ext cx="8458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1962" y="3200401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0732" y="4110335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1369" y="5323882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85800" y="-6350"/>
            <a:ext cx="8305800" cy="1143000"/>
          </a:xfrm>
        </p:spPr>
        <p:txBody>
          <a:bodyPr/>
          <a:lstStyle/>
          <a:p>
            <a:r>
              <a:rPr lang="en-US" smtClean="0"/>
              <a:t>Working on Arbitrary Length Input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181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Build on the scan kernel that handles up to 2*</a:t>
            </a:r>
            <a:r>
              <a:rPr lang="en-US" dirty="0" err="1" smtClean="0"/>
              <a:t>blockDim.x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For Kogge-Stone, </a:t>
            </a:r>
            <a:r>
              <a:rPr lang="en-US" dirty="0"/>
              <a:t>h</a:t>
            </a:r>
            <a:r>
              <a:rPr lang="en-US" dirty="0" smtClean="0"/>
              <a:t>ave each section of </a:t>
            </a:r>
            <a:r>
              <a:rPr lang="en-US" dirty="0" err="1" smtClean="0"/>
              <a:t>blockDim.x</a:t>
            </a:r>
            <a:r>
              <a:rPr lang="en-US" dirty="0" smtClean="0"/>
              <a:t> elements assigned to </a:t>
            </a:r>
            <a:r>
              <a:rPr lang="en-US" dirty="0"/>
              <a:t>a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Have each block write the sum of its section into a Sum array indexed by </a:t>
            </a:r>
            <a:r>
              <a:rPr lang="en-US" dirty="0" err="1" smtClean="0"/>
              <a:t>blockIdx.x</a:t>
            </a:r>
            <a:endParaRPr lang="en-US" dirty="0" smtClean="0"/>
          </a:p>
          <a:p>
            <a:r>
              <a:rPr lang="en-US" dirty="0" smtClean="0"/>
              <a:t> Run parallel scan on the Sum array</a:t>
            </a:r>
          </a:p>
          <a:p>
            <a:pPr lvl="1"/>
            <a:r>
              <a:rPr lang="en-US" dirty="0" smtClean="0"/>
              <a:t>May need to break down Sum into multiple sections if it is too big for a block</a:t>
            </a:r>
          </a:p>
          <a:p>
            <a:r>
              <a:rPr lang="en-US" dirty="0" smtClean="0"/>
              <a:t>Add the scanned Sum array values to the elements of corresponding sections</a:t>
            </a:r>
          </a:p>
          <a:p>
            <a:endParaRPr lang="en-US" dirty="0" smtClean="0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572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D89BA9-E79E-409F-B071-6A61F097B8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dirty="0" smtClean="0"/>
              <a:t>(Exclusive) Scan Definition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463BD4C4-5A7B-4C95-BD34-A398683EC7B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Definition: </a:t>
            </a:r>
            <a:r>
              <a:rPr lang="en-US" i="1" dirty="0"/>
              <a:t>The </a:t>
            </a:r>
            <a:r>
              <a:rPr lang="en-US" i="1" dirty="0" smtClean="0"/>
              <a:t>exclusive </a:t>
            </a:r>
            <a:r>
              <a:rPr lang="en-US" dirty="0" smtClean="0"/>
              <a:t>scan </a:t>
            </a:r>
            <a:r>
              <a:rPr lang="en-US" i="1" dirty="0"/>
              <a:t>operation takes a binary associative operator </a:t>
            </a:r>
            <a:r>
              <a:rPr lang="en-US" dirty="0"/>
              <a:t>⊕, </a:t>
            </a:r>
            <a:r>
              <a:rPr lang="en-US" i="1" dirty="0"/>
              <a:t>and an array of n elements</a:t>
            </a:r>
          </a:p>
          <a:p>
            <a:pPr eaLnBrk="1" hangingPunct="1"/>
            <a:r>
              <a:rPr lang="en-US" dirty="0"/>
              <a:t>		[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-25000" dirty="0"/>
              <a:t>n-1</a:t>
            </a:r>
            <a:r>
              <a:rPr lang="en-US" dirty="0"/>
              <a:t>]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i="1" dirty="0"/>
              <a:t>and returns the array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pt-BR" dirty="0"/>
              <a:t>		 [0,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), …, (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pt-BR" dirty="0"/>
              <a:t> ⊕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pt-BR" dirty="0"/>
              <a:t> ⊕ … ⊕ </a:t>
            </a:r>
            <a:r>
              <a:rPr lang="en-US" i="1" dirty="0"/>
              <a:t>x</a:t>
            </a:r>
            <a:r>
              <a:rPr lang="en-US" baseline="-25000" dirty="0"/>
              <a:t>n-2</a:t>
            </a:r>
            <a:r>
              <a:rPr lang="pt-BR" dirty="0"/>
              <a:t>)].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en-US" b="1" dirty="0"/>
              <a:t>Example: </a:t>
            </a:r>
            <a:r>
              <a:rPr lang="en-US" dirty="0"/>
              <a:t>If ⊕ is addition, then the </a:t>
            </a:r>
            <a:r>
              <a:rPr lang="en-US" dirty="0" smtClean="0"/>
              <a:t>exclusive scan </a:t>
            </a:r>
            <a:r>
              <a:rPr lang="en-US" dirty="0"/>
              <a:t>operation </a:t>
            </a:r>
            <a:r>
              <a:rPr lang="en-US" dirty="0" smtClean="0"/>
              <a:t>on </a:t>
            </a:r>
            <a:r>
              <a:rPr lang="en-US" dirty="0"/>
              <a:t>		</a:t>
            </a:r>
            <a:r>
              <a:rPr lang="en-US" dirty="0" smtClean="0"/>
              <a:t>		[</a:t>
            </a:r>
            <a:r>
              <a:rPr lang="en-US" dirty="0"/>
              <a:t>3  1  7   0   4   1   6    3],</a:t>
            </a:r>
          </a:p>
          <a:p>
            <a:pPr eaLnBrk="1" hangingPunct="1"/>
            <a:r>
              <a:rPr lang="en-US" dirty="0"/>
              <a:t>would return		[0  3  4 11  11 15 16 22].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scan (prefix sum)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Work-efficiency vs. latency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Brent-Kung Tree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Hierarchical algorithms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Exclusive Scan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2362200"/>
          </a:xfrm>
        </p:spPr>
        <p:txBody>
          <a:bodyPr/>
          <a:lstStyle/>
          <a:p>
            <a:r>
              <a:rPr lang="en-US" smtClean="0"/>
              <a:t>To find the beginning address of allocated buffers</a:t>
            </a:r>
          </a:p>
          <a:p>
            <a:endParaRPr lang="en-US" smtClean="0"/>
          </a:p>
          <a:p>
            <a:r>
              <a:rPr lang="en-US" smtClean="0"/>
              <a:t>Inclusive and Exclusive scans can be easily derived from each other; it is a matter of convenience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2E362D-EC9A-4557-94E2-42AC6C33B6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2209800" y="4114800"/>
            <a:ext cx="53689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		[3  1  7   0   4   1   6    3]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Exclusive 	[0  3  4 11  11 15 16 22]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Inclusive	    [3  4 11  11 15 16 22 25]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-34143"/>
            <a:ext cx="8305800" cy="1143000"/>
          </a:xfrm>
        </p:spPr>
        <p:txBody>
          <a:bodyPr/>
          <a:lstStyle/>
          <a:p>
            <a:r>
              <a:rPr lang="en-US" dirty="0" smtClean="0"/>
              <a:t>An Exclusive Post Scan Step</a:t>
            </a:r>
            <a:br>
              <a:rPr lang="en-US" dirty="0" smtClean="0"/>
            </a:br>
            <a:r>
              <a:rPr lang="en-US" dirty="0" smtClean="0"/>
              <a:t>(Add-move Operation)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2BF63-3B0F-416A-B5EA-F3D1AF58951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8687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8688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8689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8690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8691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8692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8693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8697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57150"/>
            <a:ext cx="8305800" cy="1143000"/>
          </a:xfrm>
        </p:spPr>
        <p:txBody>
          <a:bodyPr/>
          <a:lstStyle/>
          <a:p>
            <a:r>
              <a:rPr lang="en-US" smtClean="0"/>
              <a:t>Exclusive Post Scan Step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7BEBA0-B36C-413C-9E39-CA8CD0B70D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78775" y="2570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1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1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1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1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16" name="Rectangle 45"/>
          <p:cNvSpPr>
            <a:spLocks noChangeArrowheads="1"/>
          </p:cNvSpPr>
          <p:nvPr/>
        </p:nvSpPr>
        <p:spPr bwMode="auto">
          <a:xfrm>
            <a:off x="4048125" y="11699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17" name="Rectangle 47"/>
          <p:cNvSpPr>
            <a:spLocks noChangeArrowheads="1"/>
          </p:cNvSpPr>
          <p:nvPr/>
        </p:nvSpPr>
        <p:spPr bwMode="auto">
          <a:xfrm>
            <a:off x="8024813" y="1200150"/>
            <a:ext cx="312737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21200" y="1752600"/>
            <a:ext cx="3513138" cy="873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99000" y="1866900"/>
            <a:ext cx="3482975" cy="644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Rectangle 26"/>
          <p:cNvSpPr>
            <a:spLocks noChangeArrowheads="1"/>
          </p:cNvSpPr>
          <p:nvPr/>
        </p:nvSpPr>
        <p:spPr bwMode="auto">
          <a:xfrm>
            <a:off x="4414838" y="2425700"/>
            <a:ext cx="3143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29" name="Oval 28"/>
          <p:cNvSpPr/>
          <p:nvPr/>
        </p:nvSpPr>
        <p:spPr>
          <a:xfrm>
            <a:off x="7978775" y="4038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1" name="Oval 30"/>
          <p:cNvSpPr/>
          <p:nvPr/>
        </p:nvSpPr>
        <p:spPr>
          <a:xfrm>
            <a:off x="4381500" y="39655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9723" name="Rectangle 32"/>
          <p:cNvSpPr>
            <a:spLocks noChangeArrowheads="1"/>
          </p:cNvSpPr>
          <p:nvPr/>
        </p:nvSpPr>
        <p:spPr bwMode="auto">
          <a:xfrm>
            <a:off x="7707313" y="3124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" name="Straight Arrow Connector 5"/>
          <p:cNvCxnSpPr>
            <a:endCxn id="29" idx="1"/>
          </p:cNvCxnSpPr>
          <p:nvPr/>
        </p:nvCxnSpPr>
        <p:spPr>
          <a:xfrm>
            <a:off x="6400800" y="3586163"/>
            <a:ext cx="1633538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380163" y="3810000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6" name="Rectangle 33"/>
          <p:cNvSpPr>
            <a:spLocks noChangeArrowheads="1"/>
          </p:cNvSpPr>
          <p:nvPr/>
        </p:nvSpPr>
        <p:spPr bwMode="auto">
          <a:xfrm>
            <a:off x="5967413" y="46482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9727" name="Rectangle 36"/>
          <p:cNvSpPr>
            <a:spLocks noChangeArrowheads="1"/>
          </p:cNvSpPr>
          <p:nvPr/>
        </p:nvSpPr>
        <p:spPr bwMode="auto">
          <a:xfrm>
            <a:off x="7696200" y="4648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00338" y="3530600"/>
            <a:ext cx="1633537" cy="508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00338" y="3687763"/>
            <a:ext cx="1801812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0" name="Rectangle 42"/>
          <p:cNvSpPr>
            <a:spLocks noChangeArrowheads="1"/>
          </p:cNvSpPr>
          <p:nvPr/>
        </p:nvSpPr>
        <p:spPr bwMode="auto">
          <a:xfrm>
            <a:off x="4141788" y="4573588"/>
            <a:ext cx="947737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31" name="Rectangle 43"/>
          <p:cNvSpPr>
            <a:spLocks noChangeArrowheads="1"/>
          </p:cNvSpPr>
          <p:nvPr/>
        </p:nvSpPr>
        <p:spPr bwMode="auto">
          <a:xfrm>
            <a:off x="2586038" y="4570413"/>
            <a:ext cx="314325" cy="40005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0</a:t>
            </a:r>
            <a:endParaRPr lang="es-ES" baseline="-25000"/>
          </a:p>
        </p:txBody>
      </p:sp>
      <p:sp>
        <p:nvSpPr>
          <p:cNvPr id="47" name="Oval 46"/>
          <p:cNvSpPr/>
          <p:nvPr/>
        </p:nvSpPr>
        <p:spPr>
          <a:xfrm>
            <a:off x="7991475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9" name="Oval 48"/>
          <p:cNvSpPr/>
          <p:nvPr/>
        </p:nvSpPr>
        <p:spPr>
          <a:xfrm>
            <a:off x="622935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0" name="Oval 49"/>
          <p:cNvSpPr/>
          <p:nvPr/>
        </p:nvSpPr>
        <p:spPr>
          <a:xfrm>
            <a:off x="4381500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51" name="Oval 50"/>
          <p:cNvSpPr/>
          <p:nvPr/>
        </p:nvSpPr>
        <p:spPr>
          <a:xfrm>
            <a:off x="2528888" y="56388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0" name="Straight Arrow Connector 19"/>
          <p:cNvCxnSpPr>
            <a:endCxn id="47" idx="1"/>
          </p:cNvCxnSpPr>
          <p:nvPr/>
        </p:nvCxnSpPr>
        <p:spPr>
          <a:xfrm>
            <a:off x="7315200" y="5334000"/>
            <a:ext cx="731838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657600" y="5345113"/>
            <a:ext cx="731838" cy="3619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97513" y="5329238"/>
            <a:ext cx="731837" cy="3603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836738" y="5286375"/>
            <a:ext cx="731837" cy="3603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280275" y="5360988"/>
            <a:ext cx="922338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1" name="Rectangle 55"/>
          <p:cNvSpPr>
            <a:spLocks noChangeArrowheads="1"/>
          </p:cNvSpPr>
          <p:nvPr/>
        </p:nvSpPr>
        <p:spPr bwMode="auto">
          <a:xfrm>
            <a:off x="7742238" y="61960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9742" name="Rectangle 56"/>
          <p:cNvSpPr>
            <a:spLocks noChangeArrowheads="1"/>
          </p:cNvSpPr>
          <p:nvPr/>
        </p:nvSpPr>
        <p:spPr bwMode="auto">
          <a:xfrm>
            <a:off x="67484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9743" name="Rectangle 57"/>
          <p:cNvSpPr>
            <a:spLocks noChangeArrowheads="1"/>
          </p:cNvSpPr>
          <p:nvPr/>
        </p:nvSpPr>
        <p:spPr bwMode="auto">
          <a:xfrm>
            <a:off x="5864225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9744" name="Rectangle 58"/>
          <p:cNvSpPr>
            <a:spLocks noChangeArrowheads="1"/>
          </p:cNvSpPr>
          <p:nvPr/>
        </p:nvSpPr>
        <p:spPr bwMode="auto">
          <a:xfrm>
            <a:off x="499586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459413" y="5360988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694113" y="5421313"/>
            <a:ext cx="9207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836738" y="5314950"/>
            <a:ext cx="922337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48" name="Rectangle 63"/>
          <p:cNvSpPr>
            <a:spLocks noChangeArrowheads="1"/>
          </p:cNvSpPr>
          <p:nvPr/>
        </p:nvSpPr>
        <p:spPr bwMode="auto">
          <a:xfrm>
            <a:off x="3135313" y="619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9749" name="Rectangle 64"/>
          <p:cNvSpPr>
            <a:spLocks noChangeArrowheads="1"/>
          </p:cNvSpPr>
          <p:nvPr/>
        </p:nvSpPr>
        <p:spPr bwMode="auto">
          <a:xfrm>
            <a:off x="4083050" y="619442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9750" name="Rectangle 65"/>
          <p:cNvSpPr>
            <a:spLocks noChangeArrowheads="1"/>
          </p:cNvSpPr>
          <p:nvPr/>
        </p:nvSpPr>
        <p:spPr bwMode="auto">
          <a:xfrm>
            <a:off x="2514600" y="6200775"/>
            <a:ext cx="423863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9751" name="Rectangle 66"/>
          <p:cNvSpPr>
            <a:spLocks noChangeArrowheads="1"/>
          </p:cNvSpPr>
          <p:nvPr/>
        </p:nvSpPr>
        <p:spPr bwMode="auto">
          <a:xfrm>
            <a:off x="1625600" y="6162675"/>
            <a:ext cx="338138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0</a:t>
            </a:r>
            <a:endParaRPr lang="es-E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53049" y="0"/>
            <a:ext cx="8305800" cy="1143000"/>
          </a:xfrm>
        </p:spPr>
        <p:txBody>
          <a:bodyPr/>
          <a:lstStyle/>
          <a:p>
            <a:r>
              <a:rPr lang="en-US" dirty="0" smtClean="0"/>
              <a:t>Exclusive Post Scan Step 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873849-1C1F-4458-B22F-B204DFDE6E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0562" y="1066800"/>
            <a:ext cx="80724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threadIdx.x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== 0) T[2*blockDim.x-1] = 0;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while(stride &gt; 0)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 2* 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float temp = 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index+stride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+=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T[index] = temp;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}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stride / 2;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411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E1FCB8-2095-47F8-9AF7-130A73502FD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en-US" smtClean="0"/>
              <a:t>Exclusive Scan Example – Reduction Step</a:t>
            </a:r>
          </a:p>
        </p:txBody>
      </p:sp>
      <p:graphicFrame>
        <p:nvGraphicFramePr>
          <p:cNvPr id="382979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47" name="Text Box 25"/>
          <p:cNvSpPr txBox="1">
            <a:spLocks noChangeArrowheads="1"/>
          </p:cNvSpPr>
          <p:nvPr/>
        </p:nvSpPr>
        <p:spPr bwMode="auto">
          <a:xfrm>
            <a:off x="1163638" y="1958975"/>
            <a:ext cx="453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Assume array is already in shared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52ACD4-E7F5-4E0E-8873-AF4D56DC1C4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0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4003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4025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793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9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3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4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05" name="AutoShape 59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AutoShape 60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AutoShape 61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AutoShape 62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Text Box 6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1810" name="Text Box 64"/>
          <p:cNvSpPr txBox="1">
            <a:spLocks noChangeArrowheads="1"/>
          </p:cNvSpPr>
          <p:nvPr/>
        </p:nvSpPr>
        <p:spPr bwMode="auto">
          <a:xfrm>
            <a:off x="6235700" y="16351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1,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1811" name="Text Box 65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1812" name="Group 66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1813" name="Text Box 67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1814" name="AutoShape 68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8626EA-7006-4FB0-96CD-7DE2741FC7A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5049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817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8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19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0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1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2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3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4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5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6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7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28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5083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851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2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3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4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5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56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57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8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59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0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1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2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63" name="Text Box 93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2864" name="Text Box 94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2865" name="Text Box 95"/>
          <p:cNvSpPr txBox="1">
            <a:spLocks noChangeArrowheads="1"/>
          </p:cNvSpPr>
          <p:nvPr/>
        </p:nvSpPr>
        <p:spPr bwMode="auto">
          <a:xfrm>
            <a:off x="6235700" y="26543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2, 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/4 threads</a:t>
            </a:r>
          </a:p>
        </p:txBody>
      </p:sp>
      <p:sp>
        <p:nvSpPr>
          <p:cNvPr id="32866" name="Text Box 96"/>
          <p:cNvSpPr txBox="1">
            <a:spLocks noChangeArrowheads="1"/>
          </p:cNvSpPr>
          <p:nvPr/>
        </p:nvSpPr>
        <p:spPr bwMode="auto">
          <a:xfrm>
            <a:off x="331788" y="5133975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</a:t>
            </a:r>
          </a:p>
        </p:txBody>
      </p:sp>
      <p:grpSp>
        <p:nvGrpSpPr>
          <p:cNvPr id="32867" name="Group 97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2868" name="Text Box 98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2869" name="AutoShape 99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53D3F7-C6D3-4C66-B0D2-B5DBF5A4CA8C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7463"/>
            <a:ext cx="8305800" cy="1143000"/>
          </a:xfrm>
        </p:spPr>
        <p:txBody>
          <a:bodyPr/>
          <a:lstStyle/>
          <a:p>
            <a:r>
              <a:rPr lang="en-US" smtClean="0"/>
              <a:t>Reduction Step (cont.)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/>
        </p:nvGraphicFramePr>
        <p:xfrm>
          <a:off x="588963" y="114776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6073" name="Group 25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3841" name="AutoShape 47"/>
          <p:cNvCxnSpPr>
            <a:cxnSpLocks noChangeShapeType="1"/>
          </p:cNvCxnSpPr>
          <p:nvPr/>
        </p:nvCxnSpPr>
        <p:spPr bwMode="auto">
          <a:xfrm rot="16200000" flipH="1">
            <a:off x="1607344" y="1437481"/>
            <a:ext cx="280988" cy="4921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2" name="AutoShape 48"/>
          <p:cNvCxnSpPr>
            <a:cxnSpLocks noChangeShapeType="1"/>
          </p:cNvCxnSpPr>
          <p:nvPr/>
        </p:nvCxnSpPr>
        <p:spPr bwMode="auto">
          <a:xfrm rot="5400000">
            <a:off x="2025650" y="1627188"/>
            <a:ext cx="1682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3" name="AutoShape 49"/>
          <p:cNvCxnSpPr>
            <a:cxnSpLocks noChangeShapeType="1"/>
          </p:cNvCxnSpPr>
          <p:nvPr/>
        </p:nvCxnSpPr>
        <p:spPr bwMode="auto">
          <a:xfrm rot="16200000" flipH="1">
            <a:off x="2008188" y="2036763"/>
            <a:ext cx="212725" cy="9525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4" name="AutoShape 50"/>
          <p:cNvCxnSpPr>
            <a:cxnSpLocks noChangeShapeType="1"/>
          </p:cNvCxnSpPr>
          <p:nvPr/>
        </p:nvCxnSpPr>
        <p:spPr bwMode="auto">
          <a:xfrm rot="16200000" flipH="1">
            <a:off x="3246437" y="1624013"/>
            <a:ext cx="169863" cy="7938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5" name="AutoShape 51"/>
          <p:cNvCxnSpPr>
            <a:cxnSpLocks noChangeShapeType="1"/>
          </p:cNvCxnSpPr>
          <p:nvPr/>
        </p:nvCxnSpPr>
        <p:spPr bwMode="auto">
          <a:xfrm rot="16200000" flipH="1">
            <a:off x="2828926" y="1433512"/>
            <a:ext cx="285750" cy="5048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6" name="AutoShape 52"/>
          <p:cNvCxnSpPr>
            <a:cxnSpLocks noChangeShapeType="1"/>
          </p:cNvCxnSpPr>
          <p:nvPr/>
        </p:nvCxnSpPr>
        <p:spPr bwMode="auto">
          <a:xfrm rot="5400000">
            <a:off x="3233737" y="20383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7" name="AutoShape 53"/>
          <p:cNvCxnSpPr>
            <a:cxnSpLocks noChangeShapeType="1"/>
          </p:cNvCxnSpPr>
          <p:nvPr/>
        </p:nvCxnSpPr>
        <p:spPr bwMode="auto">
          <a:xfrm rot="16200000" flipH="1">
            <a:off x="4045744" y="1432719"/>
            <a:ext cx="280988" cy="5016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8" name="AutoShape 54"/>
          <p:cNvCxnSpPr>
            <a:cxnSpLocks noChangeShapeType="1"/>
          </p:cNvCxnSpPr>
          <p:nvPr/>
        </p:nvCxnSpPr>
        <p:spPr bwMode="auto">
          <a:xfrm rot="16200000" flipH="1">
            <a:off x="4464050" y="1622425"/>
            <a:ext cx="168275" cy="9525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9" name="AutoShape 55"/>
          <p:cNvCxnSpPr>
            <a:cxnSpLocks noChangeShapeType="1"/>
          </p:cNvCxnSpPr>
          <p:nvPr/>
        </p:nvCxnSpPr>
        <p:spPr bwMode="auto">
          <a:xfrm rot="5400000">
            <a:off x="4446587" y="2041526"/>
            <a:ext cx="2127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0" name="AutoShape 56"/>
          <p:cNvCxnSpPr>
            <a:cxnSpLocks noChangeShapeType="1"/>
          </p:cNvCxnSpPr>
          <p:nvPr/>
        </p:nvCxnSpPr>
        <p:spPr bwMode="auto">
          <a:xfrm rot="16200000" flipH="1">
            <a:off x="5262563" y="1433512"/>
            <a:ext cx="280988" cy="5000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1" name="AutoShape 57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2" name="AutoShape 58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6107" name="Group 59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3875" name="AutoShape 81"/>
          <p:cNvCxnSpPr>
            <a:cxnSpLocks noChangeShapeType="1"/>
          </p:cNvCxnSpPr>
          <p:nvPr/>
        </p:nvCxnSpPr>
        <p:spPr bwMode="auto">
          <a:xfrm rot="16200000" flipH="1">
            <a:off x="3244850" y="2627313"/>
            <a:ext cx="169863" cy="7937"/>
          </a:xfrm>
          <a:prstGeom prst="curvedConnector3">
            <a:avLst>
              <a:gd name="adj1" fmla="val 5046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6" name="AutoShape 82"/>
          <p:cNvCxnSpPr>
            <a:cxnSpLocks noChangeShapeType="1"/>
          </p:cNvCxnSpPr>
          <p:nvPr/>
        </p:nvCxnSpPr>
        <p:spPr bwMode="auto">
          <a:xfrm rot="16200000" flipH="1">
            <a:off x="2526506" y="2135982"/>
            <a:ext cx="288925" cy="11033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7" name="AutoShape 83"/>
          <p:cNvCxnSpPr>
            <a:cxnSpLocks noChangeShapeType="1"/>
          </p:cNvCxnSpPr>
          <p:nvPr/>
        </p:nvCxnSpPr>
        <p:spPr bwMode="auto">
          <a:xfrm rot="5400000">
            <a:off x="3232150" y="3041651"/>
            <a:ext cx="212725" cy="6350"/>
          </a:xfrm>
          <a:prstGeom prst="curvedConnector3">
            <a:avLst>
              <a:gd name="adj1" fmla="val 485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8" name="AutoShape 84"/>
          <p:cNvCxnSpPr>
            <a:cxnSpLocks noChangeShapeType="1"/>
          </p:cNvCxnSpPr>
          <p:nvPr/>
        </p:nvCxnSpPr>
        <p:spPr bwMode="auto">
          <a:xfrm rot="16200000" flipH="1">
            <a:off x="4960143" y="2135982"/>
            <a:ext cx="284163" cy="10985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79" name="AutoShape 85"/>
          <p:cNvCxnSpPr>
            <a:cxnSpLocks noChangeShapeType="1"/>
          </p:cNvCxnSpPr>
          <p:nvPr/>
        </p:nvCxnSpPr>
        <p:spPr bwMode="auto">
          <a:xfrm rot="16200000" flipH="1">
            <a:off x="5679281" y="26265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80" name="AutoShape 86"/>
          <p:cNvCxnSpPr>
            <a:cxnSpLocks noChangeShapeType="1"/>
          </p:cNvCxnSpPr>
          <p:nvPr/>
        </p:nvCxnSpPr>
        <p:spPr bwMode="auto">
          <a:xfrm rot="16200000" flipH="1">
            <a:off x="5661819" y="30440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81" name="AutoShape 87"/>
          <p:cNvSpPr>
            <a:spLocks noChangeArrowheads="1"/>
          </p:cNvSpPr>
          <p:nvPr/>
        </p:nvSpPr>
        <p:spPr bwMode="auto">
          <a:xfrm>
            <a:off x="2017713" y="17367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2" name="AutoShape 88"/>
          <p:cNvSpPr>
            <a:spLocks noChangeArrowheads="1"/>
          </p:cNvSpPr>
          <p:nvPr/>
        </p:nvSpPr>
        <p:spPr bwMode="auto">
          <a:xfrm>
            <a:off x="3251200" y="17319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3" name="AutoShape 89"/>
          <p:cNvSpPr>
            <a:spLocks noChangeArrowheads="1"/>
          </p:cNvSpPr>
          <p:nvPr/>
        </p:nvSpPr>
        <p:spPr bwMode="auto">
          <a:xfrm>
            <a:off x="4460875" y="1720850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4" name="AutoShape 90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5" name="AutoShape 91"/>
          <p:cNvSpPr>
            <a:spLocks noChangeArrowheads="1"/>
          </p:cNvSpPr>
          <p:nvPr/>
        </p:nvSpPr>
        <p:spPr bwMode="auto">
          <a:xfrm>
            <a:off x="3240088" y="2736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86" name="AutoShape 92"/>
          <p:cNvSpPr>
            <a:spLocks noChangeArrowheads="1"/>
          </p:cNvSpPr>
          <p:nvPr/>
        </p:nvSpPr>
        <p:spPr bwMode="auto">
          <a:xfrm>
            <a:off x="5668963" y="27162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6141" name="Group 9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3909" name="AutoShape 115"/>
          <p:cNvCxnSpPr>
            <a:cxnSpLocks noChangeShapeType="1"/>
          </p:cNvCxnSpPr>
          <p:nvPr/>
        </p:nvCxnSpPr>
        <p:spPr bwMode="auto">
          <a:xfrm rot="16200000" flipH="1">
            <a:off x="4357687" y="2524126"/>
            <a:ext cx="271463" cy="23161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0" name="AutoShape 116"/>
          <p:cNvCxnSpPr>
            <a:cxnSpLocks noChangeShapeType="1"/>
          </p:cNvCxnSpPr>
          <p:nvPr/>
        </p:nvCxnSpPr>
        <p:spPr bwMode="auto">
          <a:xfrm rot="16200000" flipH="1">
            <a:off x="5679281" y="361711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11" name="AutoShape 117"/>
          <p:cNvCxnSpPr>
            <a:cxnSpLocks noChangeShapeType="1"/>
          </p:cNvCxnSpPr>
          <p:nvPr/>
        </p:nvCxnSpPr>
        <p:spPr bwMode="auto">
          <a:xfrm rot="16200000" flipH="1">
            <a:off x="5661819" y="403463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12" name="AutoShape 118"/>
          <p:cNvSpPr>
            <a:spLocks noChangeArrowheads="1"/>
          </p:cNvSpPr>
          <p:nvPr/>
        </p:nvSpPr>
        <p:spPr bwMode="auto">
          <a:xfrm>
            <a:off x="5668963" y="3706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913" name="Text Box 119"/>
          <p:cNvSpPr txBox="1">
            <a:spLocks noChangeArrowheads="1"/>
          </p:cNvSpPr>
          <p:nvPr/>
        </p:nvSpPr>
        <p:spPr bwMode="auto">
          <a:xfrm>
            <a:off x="331788" y="5133975"/>
            <a:ext cx="85375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Note that this algorithm operates in-place: no need for double buffering</a:t>
            </a:r>
          </a:p>
        </p:txBody>
      </p:sp>
      <p:sp>
        <p:nvSpPr>
          <p:cNvPr id="33914" name="Text Box 120"/>
          <p:cNvSpPr txBox="1">
            <a:spLocks noChangeArrowheads="1"/>
          </p:cNvSpPr>
          <p:nvPr/>
        </p:nvSpPr>
        <p:spPr bwMode="auto">
          <a:xfrm>
            <a:off x="6235700" y="3673475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), 1 thread</a:t>
            </a:r>
          </a:p>
        </p:txBody>
      </p:sp>
      <p:sp>
        <p:nvSpPr>
          <p:cNvPr id="33915" name="Text Box 121"/>
          <p:cNvSpPr txBox="1">
            <a:spLocks noChangeArrowheads="1"/>
          </p:cNvSpPr>
          <p:nvPr/>
        </p:nvSpPr>
        <p:spPr bwMode="auto">
          <a:xfrm>
            <a:off x="87313" y="16446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33916" name="Text Box 122"/>
          <p:cNvSpPr txBox="1">
            <a:spLocks noChangeArrowheads="1"/>
          </p:cNvSpPr>
          <p:nvPr/>
        </p:nvSpPr>
        <p:spPr bwMode="auto">
          <a:xfrm>
            <a:off x="79375" y="26479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3917" name="Text Box 123"/>
          <p:cNvSpPr txBox="1">
            <a:spLocks noChangeArrowheads="1"/>
          </p:cNvSpPr>
          <p:nvPr/>
        </p:nvSpPr>
        <p:spPr bwMode="auto">
          <a:xfrm>
            <a:off x="79375" y="3657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3918" name="Group 124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3919" name="Text Box 125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3920" name="AutoShape 126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C57129-8498-4396-8E5B-187BE1972469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 the Last Element</a:t>
            </a:r>
          </a:p>
        </p:txBody>
      </p:sp>
      <p:graphicFrame>
        <p:nvGraphicFramePr>
          <p:cNvPr id="387075" name="Group 3"/>
          <p:cNvGraphicFramePr>
            <a:graphicFrameLocks noGrp="1"/>
          </p:cNvGraphicFramePr>
          <p:nvPr/>
        </p:nvGraphicFramePr>
        <p:xfrm>
          <a:off x="596900" y="41417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43" name="Text Box 25"/>
          <p:cNvSpPr txBox="1">
            <a:spLocks noChangeArrowheads="1"/>
          </p:cNvSpPr>
          <p:nvPr/>
        </p:nvSpPr>
        <p:spPr bwMode="auto">
          <a:xfrm>
            <a:off x="588963" y="5133975"/>
            <a:ext cx="73691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We now have an array of partial sums.  Since this is an exclusive scan,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set the last element to zero.  It will propagate back to the first element.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4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7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C07FA3-8938-4418-AB58-7B26B600700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3"/>
            <a:ext cx="8305800" cy="1143000"/>
          </a:xfrm>
        </p:spPr>
        <p:txBody>
          <a:bodyPr/>
          <a:lstStyle/>
          <a:p>
            <a:r>
              <a:rPr lang="en-US" smtClean="0"/>
              <a:t>Post Scan Step from Partial Sums </a:t>
            </a:r>
          </a:p>
        </p:txBody>
      </p:sp>
      <p:graphicFrame>
        <p:nvGraphicFramePr>
          <p:cNvPr id="388099" name="Group 3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45809" y="2427598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dirty="0" smtClean="0"/>
              <a:t>A Kogge-Stone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/>
          </p:nvPr>
        </p:nvGraphicFramePr>
        <p:xfrm>
          <a:off x="738190" y="403018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40092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266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40147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71371" y="356901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88834" y="392937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76927" y="3666642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53833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71296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59390" y="366505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617245" y="356742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34708" y="392778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622802" y="366505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505202" y="349043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/>
          </p:nvPr>
        </p:nvGraphicFramePr>
        <p:xfrm>
          <a:off x="777083" y="208452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/>
          </p:nvPr>
        </p:nvGraphicFramePr>
        <p:xfrm>
          <a:off x="767558" y="3005277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45270" y="1657489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1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35745" y="2608402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2</a:t>
            </a:r>
            <a:endParaRPr lang="en-US" sz="1800" b="1" dirty="0">
              <a:latin typeface="Arial" charset="0"/>
            </a:endParaRP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/>
          </p:nvPr>
        </p:nvGraphicFramePr>
        <p:xfrm>
          <a:off x="758033" y="1122502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719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894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774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58320" y="1433652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54402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71865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59958" y="174321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817814" y="164558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35277" y="200594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823370" y="174321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804195" y="1432064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200276" y="164399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217739" y="200435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205833" y="174162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37995" y="1436827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34077" y="1648758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51540" y="2009120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39633" y="1746389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316538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34001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322095" y="174480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83870" y="1435239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79951" y="164717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97414" y="200753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85508" y="1744802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576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751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632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28120" y="2049602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40113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57576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45670" y="2675077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803526" y="2577446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820989" y="2937808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809083" y="2675077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83188" y="2028171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919788" y="2580621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37251" y="2940983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925345" y="2678252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302252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319715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307808" y="2676664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65664" y="2579033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83127" y="2939395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71220" y="2676664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45270" y="3669951"/>
            <a:ext cx="12298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= 4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05934" y="3847616"/>
            <a:ext cx="934244" cy="8842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453065" y="3854617"/>
            <a:ext cx="971260" cy="8772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3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16BA6F-5D70-4C47-BECA-DA657B645FB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"/>
            <a:ext cx="8594725" cy="1143000"/>
          </a:xfrm>
        </p:spPr>
        <p:txBody>
          <a:bodyPr/>
          <a:lstStyle/>
          <a:p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6891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2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3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94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895" name="AutoShape 29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89150" name="Group 30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18" name="Text Box 52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6919" name="Text Box 53"/>
          <p:cNvSpPr txBox="1">
            <a:spLocks noChangeArrowheads="1"/>
          </p:cNvSpPr>
          <p:nvPr/>
        </p:nvSpPr>
        <p:spPr bwMode="auto">
          <a:xfrm>
            <a:off x="6235700" y="1577975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1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1 thread</a:t>
            </a:r>
          </a:p>
        </p:txBody>
      </p:sp>
      <p:sp>
        <p:nvSpPr>
          <p:cNvPr id="36920" name="Text Box 54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grpSp>
        <p:nvGrpSpPr>
          <p:cNvPr id="36921" name="Group 55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6922" name="Text Box 56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6923" name="AutoShape 57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9F9867-A4F4-4424-B532-C65A32160F34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" y="3175"/>
            <a:ext cx="8834438" cy="1143000"/>
          </a:xfrm>
        </p:spPr>
        <p:txBody>
          <a:bodyPr/>
          <a:lstStyle/>
          <a:p>
            <a:r>
              <a:rPr lang="en-US" smtClean="0"/>
              <a:t>Post Scan From Partial Sums (cont.)</a:t>
            </a:r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/>
        </p:nvGraphicFramePr>
        <p:xfrm>
          <a:off x="598488" y="21478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915" name="AutoShape 25"/>
          <p:cNvCxnSpPr>
            <a:cxnSpLocks noChangeShapeType="1"/>
          </p:cNvCxnSpPr>
          <p:nvPr/>
        </p:nvCxnSpPr>
        <p:spPr bwMode="auto">
          <a:xfrm rot="16200000" flipH="1">
            <a:off x="4348957" y="519906"/>
            <a:ext cx="280988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6" name="AutoShape 26"/>
          <p:cNvCxnSpPr>
            <a:cxnSpLocks noChangeShapeType="1"/>
          </p:cNvCxnSpPr>
          <p:nvPr/>
        </p:nvCxnSpPr>
        <p:spPr bwMode="auto">
          <a:xfrm rot="16200000" flipH="1">
            <a:off x="5680869" y="16232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7" name="AutoShape 27"/>
          <p:cNvCxnSpPr>
            <a:cxnSpLocks noChangeShapeType="1"/>
          </p:cNvCxnSpPr>
          <p:nvPr/>
        </p:nvCxnSpPr>
        <p:spPr bwMode="auto">
          <a:xfrm rot="16200000" flipH="1">
            <a:off x="5663406" y="20407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8" name="AutoShape 28"/>
          <p:cNvSpPr>
            <a:spLocks noChangeArrowheads="1"/>
          </p:cNvSpPr>
          <p:nvPr/>
        </p:nvSpPr>
        <p:spPr bwMode="auto">
          <a:xfrm>
            <a:off x="5672138" y="17256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0173" name="Group 29"/>
          <p:cNvGraphicFramePr>
            <a:graphicFrameLocks noGrp="1"/>
          </p:cNvGraphicFramePr>
          <p:nvPr/>
        </p:nvGraphicFramePr>
        <p:xfrm>
          <a:off x="587375" y="1147763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941" name="AutoShape 51"/>
          <p:cNvCxnSpPr>
            <a:cxnSpLocks noChangeShapeType="1"/>
          </p:cNvCxnSpPr>
          <p:nvPr/>
        </p:nvCxnSpPr>
        <p:spPr bwMode="auto">
          <a:xfrm rot="5400000">
            <a:off x="4245769" y="634206"/>
            <a:ext cx="604838" cy="2422525"/>
          </a:xfrm>
          <a:prstGeom prst="curvedConnector3">
            <a:avLst>
              <a:gd name="adj1" fmla="val 49870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0196" name="Group 52"/>
          <p:cNvGraphicFramePr>
            <a:graphicFrameLocks noGrp="1"/>
          </p:cNvGraphicFramePr>
          <p:nvPr/>
        </p:nvGraphicFramePr>
        <p:xfrm>
          <a:off x="596900" y="3151188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964" name="AutoShape 74"/>
          <p:cNvCxnSpPr>
            <a:cxnSpLocks noChangeShapeType="1"/>
          </p:cNvCxnSpPr>
          <p:nvPr/>
        </p:nvCxnSpPr>
        <p:spPr bwMode="auto">
          <a:xfrm rot="16200000" flipH="1">
            <a:off x="496093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5" name="AutoShape 75"/>
          <p:cNvCxnSpPr>
            <a:cxnSpLocks noChangeShapeType="1"/>
          </p:cNvCxnSpPr>
          <p:nvPr/>
        </p:nvCxnSpPr>
        <p:spPr bwMode="auto">
          <a:xfrm rot="16200000" flipH="1">
            <a:off x="568086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6" name="AutoShape 76"/>
          <p:cNvCxnSpPr>
            <a:cxnSpLocks noChangeShapeType="1"/>
          </p:cNvCxnSpPr>
          <p:nvPr/>
        </p:nvCxnSpPr>
        <p:spPr bwMode="auto">
          <a:xfrm rot="16200000" flipH="1">
            <a:off x="566340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67" name="AutoShape 77"/>
          <p:cNvSpPr>
            <a:spLocks noChangeArrowheads="1"/>
          </p:cNvSpPr>
          <p:nvPr/>
        </p:nvSpPr>
        <p:spPr bwMode="auto">
          <a:xfrm>
            <a:off x="567213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68" name="AutoShape 78"/>
          <p:cNvCxnSpPr>
            <a:cxnSpLocks noChangeShapeType="1"/>
          </p:cNvCxnSpPr>
          <p:nvPr/>
        </p:nvCxnSpPr>
        <p:spPr bwMode="auto">
          <a:xfrm rot="10800000" flipV="1">
            <a:off x="455136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69" name="AutoShape 79"/>
          <p:cNvCxnSpPr>
            <a:cxnSpLocks noChangeShapeType="1"/>
          </p:cNvCxnSpPr>
          <p:nvPr/>
        </p:nvCxnSpPr>
        <p:spPr bwMode="auto">
          <a:xfrm rot="16200000" flipH="1">
            <a:off x="2528887" y="2135188"/>
            <a:ext cx="284163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0" name="AutoShape 80"/>
          <p:cNvCxnSpPr>
            <a:cxnSpLocks noChangeShapeType="1"/>
          </p:cNvCxnSpPr>
          <p:nvPr/>
        </p:nvCxnSpPr>
        <p:spPr bwMode="auto">
          <a:xfrm rot="16200000" flipH="1">
            <a:off x="3248819" y="2626519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71" name="AutoShape 81"/>
          <p:cNvCxnSpPr>
            <a:cxnSpLocks noChangeShapeType="1"/>
          </p:cNvCxnSpPr>
          <p:nvPr/>
        </p:nvCxnSpPr>
        <p:spPr bwMode="auto">
          <a:xfrm rot="16200000" flipH="1">
            <a:off x="3231356" y="3044032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2" name="AutoShape 82"/>
          <p:cNvSpPr>
            <a:spLocks noChangeArrowheads="1"/>
          </p:cNvSpPr>
          <p:nvPr/>
        </p:nvSpPr>
        <p:spPr bwMode="auto">
          <a:xfrm>
            <a:off x="3240088" y="27289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73" name="AutoShape 83"/>
          <p:cNvCxnSpPr>
            <a:cxnSpLocks noChangeShapeType="1"/>
          </p:cNvCxnSpPr>
          <p:nvPr/>
        </p:nvCxnSpPr>
        <p:spPr bwMode="auto">
          <a:xfrm rot="10800000" flipV="1">
            <a:off x="2119313" y="2546350"/>
            <a:ext cx="1208087" cy="604838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74" name="Text Box 84"/>
          <p:cNvSpPr txBox="1">
            <a:spLocks noChangeArrowheads="1"/>
          </p:cNvSpPr>
          <p:nvPr/>
        </p:nvSpPr>
        <p:spPr bwMode="auto">
          <a:xfrm>
            <a:off x="331788" y="5133975"/>
            <a:ext cx="85375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Iterate log(n) times. Each thread adds value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elements away to its own value,</a:t>
            </a:r>
          </a:p>
          <a:p>
            <a:pPr eaLnBrk="1" hangingPunct="1"/>
            <a:r>
              <a:rPr lang="en-US" sz="1800">
                <a:latin typeface="Arial" charset="0"/>
              </a:rPr>
              <a:t>and sets the value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elements away to its own </a:t>
            </a:r>
            <a:r>
              <a:rPr lang="en-US" sz="1800" i="1">
                <a:latin typeface="Arial" charset="0"/>
              </a:rPr>
              <a:t>previous</a:t>
            </a:r>
            <a:r>
              <a:rPr lang="en-US" sz="1800">
                <a:latin typeface="Arial" charset="0"/>
              </a:rPr>
              <a:t> value.</a:t>
            </a:r>
          </a:p>
        </p:txBody>
      </p:sp>
      <p:sp>
        <p:nvSpPr>
          <p:cNvPr id="37975" name="Text Box 85"/>
          <p:cNvSpPr txBox="1">
            <a:spLocks noChangeArrowheads="1"/>
          </p:cNvSpPr>
          <p:nvPr/>
        </p:nvSpPr>
        <p:spPr bwMode="auto">
          <a:xfrm>
            <a:off x="6235700" y="25304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2 </a:t>
            </a:r>
          </a:p>
          <a:p>
            <a:pPr algn="ctr" eaLnBrk="1" hangingPunct="1"/>
            <a:r>
              <a:rPr lang="en-US" sz="1800" b="1">
                <a:latin typeface="Arial" charset="0"/>
              </a:rPr>
              <a:t>2 threads</a:t>
            </a:r>
          </a:p>
        </p:txBody>
      </p:sp>
      <p:sp>
        <p:nvSpPr>
          <p:cNvPr id="37976" name="Text Box 86"/>
          <p:cNvSpPr txBox="1">
            <a:spLocks noChangeArrowheads="1"/>
          </p:cNvSpPr>
          <p:nvPr/>
        </p:nvSpPr>
        <p:spPr bwMode="auto">
          <a:xfrm>
            <a:off x="79375" y="16478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7977" name="Text Box 87"/>
          <p:cNvSpPr txBox="1">
            <a:spLocks noChangeArrowheads="1"/>
          </p:cNvSpPr>
          <p:nvPr/>
        </p:nvSpPr>
        <p:spPr bwMode="auto">
          <a:xfrm>
            <a:off x="79375" y="2657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grpSp>
        <p:nvGrpSpPr>
          <p:cNvPr id="37978" name="Group 88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7979" name="Text Box 89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7980" name="AutoShape 90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1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12AA0D-20C0-47DD-8A9F-BE988E4A33A3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mtClean="0"/>
              <a:t>Post Scan Step From Partial Sums (cont.)</a:t>
            </a:r>
          </a:p>
        </p:txBody>
      </p:sp>
      <p:graphicFrame>
        <p:nvGraphicFramePr>
          <p:cNvPr id="391302" name="Group 134"/>
          <p:cNvGraphicFramePr>
            <a:graphicFrameLocks noGrp="1"/>
          </p:cNvGraphicFramePr>
          <p:nvPr/>
        </p:nvGraphicFramePr>
        <p:xfrm>
          <a:off x="849313" y="214312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939" name="AutoShape 25"/>
          <p:cNvCxnSpPr>
            <a:cxnSpLocks noChangeShapeType="1"/>
          </p:cNvCxnSpPr>
          <p:nvPr/>
        </p:nvCxnSpPr>
        <p:spPr bwMode="auto">
          <a:xfrm rot="16200000" flipH="1">
            <a:off x="4599782" y="575469"/>
            <a:ext cx="280987" cy="2327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0" name="AutoShape 26"/>
          <p:cNvCxnSpPr>
            <a:cxnSpLocks noChangeShapeType="1"/>
          </p:cNvCxnSpPr>
          <p:nvPr/>
        </p:nvCxnSpPr>
        <p:spPr bwMode="auto">
          <a:xfrm rot="16200000" flipH="1">
            <a:off x="5931694" y="16184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41" name="AutoShape 27"/>
          <p:cNvCxnSpPr>
            <a:cxnSpLocks noChangeShapeType="1"/>
          </p:cNvCxnSpPr>
          <p:nvPr/>
        </p:nvCxnSpPr>
        <p:spPr bwMode="auto">
          <a:xfrm rot="16200000" flipH="1">
            <a:off x="5914231" y="20359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42" name="AutoShape 28"/>
          <p:cNvSpPr>
            <a:spLocks noChangeArrowheads="1"/>
          </p:cNvSpPr>
          <p:nvPr/>
        </p:nvSpPr>
        <p:spPr bwMode="auto">
          <a:xfrm>
            <a:off x="5922963" y="17208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1303" name="Group 135"/>
          <p:cNvGraphicFramePr>
            <a:graphicFrameLocks noGrp="1"/>
          </p:cNvGraphicFramePr>
          <p:nvPr/>
        </p:nvGraphicFramePr>
        <p:xfrm>
          <a:off x="838200" y="11430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965" name="AutoShape 51"/>
          <p:cNvCxnSpPr>
            <a:cxnSpLocks noChangeShapeType="1"/>
          </p:cNvCxnSpPr>
          <p:nvPr/>
        </p:nvCxnSpPr>
        <p:spPr bwMode="auto">
          <a:xfrm rot="5400000">
            <a:off x="4526757" y="659606"/>
            <a:ext cx="544512" cy="2422525"/>
          </a:xfrm>
          <a:prstGeom prst="curvedConnector3">
            <a:avLst>
              <a:gd name="adj1" fmla="val 4985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4" name="Group 136"/>
          <p:cNvGraphicFramePr>
            <a:graphicFrameLocks noGrp="1"/>
          </p:cNvGraphicFramePr>
          <p:nvPr/>
        </p:nvGraphicFramePr>
        <p:xfrm>
          <a:off x="847725" y="31464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988" name="AutoShape 74"/>
          <p:cNvCxnSpPr>
            <a:cxnSpLocks noChangeShapeType="1"/>
          </p:cNvCxnSpPr>
          <p:nvPr/>
        </p:nvCxnSpPr>
        <p:spPr bwMode="auto">
          <a:xfrm rot="16200000" flipH="1">
            <a:off x="5211763" y="2190750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89" name="AutoShape 75"/>
          <p:cNvCxnSpPr>
            <a:cxnSpLocks noChangeShapeType="1"/>
          </p:cNvCxnSpPr>
          <p:nvPr/>
        </p:nvCxnSpPr>
        <p:spPr bwMode="auto">
          <a:xfrm rot="16200000" flipH="1">
            <a:off x="593169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0" name="AutoShape 76"/>
          <p:cNvCxnSpPr>
            <a:cxnSpLocks noChangeShapeType="1"/>
          </p:cNvCxnSpPr>
          <p:nvPr/>
        </p:nvCxnSpPr>
        <p:spPr bwMode="auto">
          <a:xfrm rot="16200000" flipH="1">
            <a:off x="591423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1" name="AutoShape 77"/>
          <p:cNvSpPr>
            <a:spLocks noChangeArrowheads="1"/>
          </p:cNvSpPr>
          <p:nvPr/>
        </p:nvSpPr>
        <p:spPr bwMode="auto">
          <a:xfrm>
            <a:off x="592296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2" name="AutoShape 78"/>
          <p:cNvCxnSpPr>
            <a:cxnSpLocks noChangeShapeType="1"/>
          </p:cNvCxnSpPr>
          <p:nvPr/>
        </p:nvCxnSpPr>
        <p:spPr bwMode="auto">
          <a:xfrm rot="10800000" flipV="1">
            <a:off x="480218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3" name="AutoShape 79"/>
          <p:cNvCxnSpPr>
            <a:cxnSpLocks noChangeShapeType="1"/>
          </p:cNvCxnSpPr>
          <p:nvPr/>
        </p:nvCxnSpPr>
        <p:spPr bwMode="auto">
          <a:xfrm rot="16200000" flipH="1">
            <a:off x="2779713" y="2130425"/>
            <a:ext cx="284162" cy="11001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4" name="AutoShape 80"/>
          <p:cNvCxnSpPr>
            <a:cxnSpLocks noChangeShapeType="1"/>
          </p:cNvCxnSpPr>
          <p:nvPr/>
        </p:nvCxnSpPr>
        <p:spPr bwMode="auto">
          <a:xfrm rot="16200000" flipH="1">
            <a:off x="3499644" y="26217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95" name="AutoShape 81"/>
          <p:cNvCxnSpPr>
            <a:cxnSpLocks noChangeShapeType="1"/>
          </p:cNvCxnSpPr>
          <p:nvPr/>
        </p:nvCxnSpPr>
        <p:spPr bwMode="auto">
          <a:xfrm rot="16200000" flipH="1">
            <a:off x="3482181" y="30392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96" name="AutoShape 82"/>
          <p:cNvSpPr>
            <a:spLocks noChangeArrowheads="1"/>
          </p:cNvSpPr>
          <p:nvPr/>
        </p:nvSpPr>
        <p:spPr bwMode="auto">
          <a:xfrm>
            <a:off x="3490913" y="27241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97" name="AutoShape 83"/>
          <p:cNvCxnSpPr>
            <a:cxnSpLocks noChangeShapeType="1"/>
          </p:cNvCxnSpPr>
          <p:nvPr/>
        </p:nvCxnSpPr>
        <p:spPr bwMode="auto">
          <a:xfrm rot="10800000" flipV="1">
            <a:off x="2370138" y="2541588"/>
            <a:ext cx="1208087" cy="604837"/>
          </a:xfrm>
          <a:prstGeom prst="curvedConnector2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91305" name="Group 137"/>
          <p:cNvGraphicFramePr>
            <a:graphicFrameLocks noGrp="1"/>
          </p:cNvGraphicFramePr>
          <p:nvPr/>
        </p:nvGraphicFramePr>
        <p:xfrm>
          <a:off x="847725" y="4137025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020" name="AutoShape 106"/>
          <p:cNvCxnSpPr>
            <a:cxnSpLocks noChangeShapeType="1"/>
          </p:cNvCxnSpPr>
          <p:nvPr/>
        </p:nvCxnSpPr>
        <p:spPr bwMode="auto">
          <a:xfrm rot="16200000" flipH="1">
            <a:off x="5518945" y="349488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1" name="AutoShape 107"/>
          <p:cNvCxnSpPr>
            <a:cxnSpLocks noChangeShapeType="1"/>
          </p:cNvCxnSpPr>
          <p:nvPr/>
        </p:nvCxnSpPr>
        <p:spPr bwMode="auto">
          <a:xfrm rot="16200000" flipH="1">
            <a:off x="59380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2" name="AutoShape 108"/>
          <p:cNvCxnSpPr>
            <a:cxnSpLocks noChangeShapeType="1"/>
          </p:cNvCxnSpPr>
          <p:nvPr/>
        </p:nvCxnSpPr>
        <p:spPr bwMode="auto">
          <a:xfrm rot="16200000" flipH="1">
            <a:off x="59205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3" name="AutoShape 109"/>
          <p:cNvSpPr>
            <a:spLocks noChangeArrowheads="1"/>
          </p:cNvSpPr>
          <p:nvPr/>
        </p:nvSpPr>
        <p:spPr bwMode="auto">
          <a:xfrm>
            <a:off x="59293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4" name="AutoShape 110"/>
          <p:cNvCxnSpPr>
            <a:cxnSpLocks noChangeShapeType="1"/>
          </p:cNvCxnSpPr>
          <p:nvPr/>
        </p:nvCxnSpPr>
        <p:spPr bwMode="auto">
          <a:xfrm rot="5400000">
            <a:off x="54181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5" name="AutoShape 111"/>
          <p:cNvCxnSpPr>
            <a:cxnSpLocks noChangeShapeType="1"/>
          </p:cNvCxnSpPr>
          <p:nvPr/>
        </p:nvCxnSpPr>
        <p:spPr bwMode="auto">
          <a:xfrm rot="16200000" flipH="1">
            <a:off x="4299745" y="3434556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6" name="AutoShape 112"/>
          <p:cNvCxnSpPr>
            <a:cxnSpLocks noChangeShapeType="1"/>
          </p:cNvCxnSpPr>
          <p:nvPr/>
        </p:nvCxnSpPr>
        <p:spPr bwMode="auto">
          <a:xfrm rot="16200000" flipH="1">
            <a:off x="4718844" y="3625057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27" name="AutoShape 113"/>
          <p:cNvCxnSpPr>
            <a:cxnSpLocks noChangeShapeType="1"/>
          </p:cNvCxnSpPr>
          <p:nvPr/>
        </p:nvCxnSpPr>
        <p:spPr bwMode="auto">
          <a:xfrm rot="16200000" flipH="1">
            <a:off x="4701381" y="4042569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28" name="AutoShape 114"/>
          <p:cNvSpPr>
            <a:spLocks noChangeArrowheads="1"/>
          </p:cNvSpPr>
          <p:nvPr/>
        </p:nvSpPr>
        <p:spPr bwMode="auto">
          <a:xfrm>
            <a:off x="4710113" y="37274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29" name="AutoShape 115"/>
          <p:cNvCxnSpPr>
            <a:cxnSpLocks noChangeShapeType="1"/>
          </p:cNvCxnSpPr>
          <p:nvPr/>
        </p:nvCxnSpPr>
        <p:spPr bwMode="auto">
          <a:xfrm rot="5400000">
            <a:off x="4198938" y="3538538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0" name="AutoShape 116"/>
          <p:cNvCxnSpPr>
            <a:cxnSpLocks noChangeShapeType="1"/>
          </p:cNvCxnSpPr>
          <p:nvPr/>
        </p:nvCxnSpPr>
        <p:spPr bwMode="auto">
          <a:xfrm rot="16200000" flipH="1">
            <a:off x="3086895" y="3425031"/>
            <a:ext cx="284162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1" name="AutoShape 117"/>
          <p:cNvCxnSpPr>
            <a:cxnSpLocks noChangeShapeType="1"/>
          </p:cNvCxnSpPr>
          <p:nvPr/>
        </p:nvCxnSpPr>
        <p:spPr bwMode="auto">
          <a:xfrm rot="16200000" flipH="1">
            <a:off x="3505994" y="3615532"/>
            <a:ext cx="168275" cy="7937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2" name="AutoShape 118"/>
          <p:cNvCxnSpPr>
            <a:cxnSpLocks noChangeShapeType="1"/>
          </p:cNvCxnSpPr>
          <p:nvPr/>
        </p:nvCxnSpPr>
        <p:spPr bwMode="auto">
          <a:xfrm rot="16200000" flipH="1">
            <a:off x="3488531" y="4033044"/>
            <a:ext cx="212725" cy="1588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3" name="AutoShape 119"/>
          <p:cNvSpPr>
            <a:spLocks noChangeArrowheads="1"/>
          </p:cNvSpPr>
          <p:nvPr/>
        </p:nvSpPr>
        <p:spPr bwMode="auto">
          <a:xfrm>
            <a:off x="3497263" y="3717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4" name="AutoShape 120"/>
          <p:cNvCxnSpPr>
            <a:cxnSpLocks noChangeShapeType="1"/>
          </p:cNvCxnSpPr>
          <p:nvPr/>
        </p:nvCxnSpPr>
        <p:spPr bwMode="auto">
          <a:xfrm rot="5400000">
            <a:off x="2986088" y="3529013"/>
            <a:ext cx="592137" cy="604837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5" name="AutoShape 121"/>
          <p:cNvCxnSpPr>
            <a:cxnSpLocks noChangeShapeType="1"/>
          </p:cNvCxnSpPr>
          <p:nvPr/>
        </p:nvCxnSpPr>
        <p:spPr bwMode="auto">
          <a:xfrm rot="16200000" flipH="1">
            <a:off x="1869281" y="3432969"/>
            <a:ext cx="284163" cy="4984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6" name="AutoShape 122"/>
          <p:cNvCxnSpPr>
            <a:cxnSpLocks noChangeShapeType="1"/>
          </p:cNvCxnSpPr>
          <p:nvPr/>
        </p:nvCxnSpPr>
        <p:spPr bwMode="auto">
          <a:xfrm rot="16200000" flipH="1">
            <a:off x="2288381" y="3623469"/>
            <a:ext cx="168275" cy="7938"/>
          </a:xfrm>
          <a:prstGeom prst="curvedConnector3">
            <a:avLst>
              <a:gd name="adj1" fmla="val 5188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37" name="AutoShape 123"/>
          <p:cNvCxnSpPr>
            <a:cxnSpLocks noChangeShapeType="1"/>
          </p:cNvCxnSpPr>
          <p:nvPr/>
        </p:nvCxnSpPr>
        <p:spPr bwMode="auto">
          <a:xfrm rot="16200000" flipH="1">
            <a:off x="2270919" y="4040982"/>
            <a:ext cx="212725" cy="1587"/>
          </a:xfrm>
          <a:prstGeom prst="curvedConnector3">
            <a:avLst>
              <a:gd name="adj1" fmla="val 47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38" name="AutoShape 124"/>
          <p:cNvSpPr>
            <a:spLocks noChangeArrowheads="1"/>
          </p:cNvSpPr>
          <p:nvPr/>
        </p:nvSpPr>
        <p:spPr bwMode="auto">
          <a:xfrm>
            <a:off x="2279650" y="37258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9039" name="AutoShape 125"/>
          <p:cNvCxnSpPr>
            <a:cxnSpLocks noChangeShapeType="1"/>
          </p:cNvCxnSpPr>
          <p:nvPr/>
        </p:nvCxnSpPr>
        <p:spPr bwMode="auto">
          <a:xfrm rot="5400000">
            <a:off x="1768475" y="3536950"/>
            <a:ext cx="592138" cy="604838"/>
          </a:xfrm>
          <a:prstGeom prst="curvedConnector3">
            <a:avLst>
              <a:gd name="adj1" fmla="val 49866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040" name="Text Box 126"/>
          <p:cNvSpPr txBox="1">
            <a:spLocks noChangeArrowheads="1"/>
          </p:cNvSpPr>
          <p:nvPr/>
        </p:nvSpPr>
        <p:spPr bwMode="auto">
          <a:xfrm>
            <a:off x="381000" y="4953000"/>
            <a:ext cx="82581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Done!  We now have a completed scan that we can write out to device memory.</a:t>
            </a:r>
          </a:p>
          <a:p>
            <a:pPr eaLnBrk="1" hangingPunct="1"/>
            <a:endParaRPr lang="en-US" sz="1800">
              <a:latin typeface="Arial" charset="0"/>
            </a:endParaRPr>
          </a:p>
          <a:p>
            <a:pPr eaLnBrk="1" hangingPunct="1"/>
            <a:r>
              <a:rPr lang="en-US" sz="1800">
                <a:latin typeface="Arial" charset="0"/>
              </a:rPr>
              <a:t>Total steps: 2 * log(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). 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Total work: 2 *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-1) adds = </a:t>
            </a:r>
            <a:r>
              <a:rPr lang="en-US" sz="1800" i="1">
                <a:latin typeface="Arial" charset="0"/>
              </a:rPr>
              <a:t>O</a:t>
            </a:r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)     </a:t>
            </a:r>
            <a:r>
              <a:rPr lang="en-US" sz="1800" b="1">
                <a:latin typeface="Arial" charset="0"/>
              </a:rPr>
              <a:t>Work Efficient!</a:t>
            </a:r>
          </a:p>
        </p:txBody>
      </p:sp>
      <p:sp>
        <p:nvSpPr>
          <p:cNvPr id="39041" name="Text Box 127"/>
          <p:cNvSpPr txBox="1">
            <a:spLocks noChangeArrowheads="1"/>
          </p:cNvSpPr>
          <p:nvPr/>
        </p:nvSpPr>
        <p:spPr bwMode="auto">
          <a:xfrm>
            <a:off x="6235700" y="3540125"/>
            <a:ext cx="184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>
                <a:latin typeface="Arial" charset="0"/>
              </a:rPr>
              <a:t>Iteration log(</a:t>
            </a: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) </a:t>
            </a:r>
            <a:br>
              <a:rPr lang="en-US" sz="1800" b="1">
                <a:latin typeface="Arial" charset="0"/>
              </a:rPr>
            </a:br>
            <a:r>
              <a:rPr lang="en-US" sz="1800" b="1" i="1">
                <a:latin typeface="Arial" charset="0"/>
              </a:rPr>
              <a:t>n</a:t>
            </a:r>
            <a:r>
              <a:rPr lang="en-US" sz="1800" b="1">
                <a:latin typeface="Arial" charset="0"/>
              </a:rPr>
              <a:t>/2 threads</a:t>
            </a:r>
          </a:p>
        </p:txBody>
      </p:sp>
      <p:sp>
        <p:nvSpPr>
          <p:cNvPr id="39042" name="Text Box 128"/>
          <p:cNvSpPr txBox="1">
            <a:spLocks noChangeArrowheads="1"/>
          </p:cNvSpPr>
          <p:nvPr/>
        </p:nvSpPr>
        <p:spPr bwMode="auto">
          <a:xfrm>
            <a:off x="330200" y="26527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39043" name="Text Box 129"/>
          <p:cNvSpPr txBox="1">
            <a:spLocks noChangeArrowheads="1"/>
          </p:cNvSpPr>
          <p:nvPr/>
        </p:nvSpPr>
        <p:spPr bwMode="auto">
          <a:xfrm>
            <a:off x="330200" y="16430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4</a:t>
            </a:r>
          </a:p>
        </p:txBody>
      </p:sp>
      <p:sp>
        <p:nvSpPr>
          <p:cNvPr id="39044" name="Text Box 130"/>
          <p:cNvSpPr txBox="1">
            <a:spLocks noChangeArrowheads="1"/>
          </p:cNvSpPr>
          <p:nvPr/>
        </p:nvSpPr>
        <p:spPr bwMode="auto">
          <a:xfrm>
            <a:off x="330200" y="36623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pSp>
        <p:nvGrpSpPr>
          <p:cNvPr id="39045" name="Group 131"/>
          <p:cNvGrpSpPr>
            <a:grpSpLocks/>
          </p:cNvGrpSpPr>
          <p:nvPr/>
        </p:nvGrpSpPr>
        <p:grpSpPr bwMode="auto">
          <a:xfrm>
            <a:off x="6513513" y="4208463"/>
            <a:ext cx="2346325" cy="581025"/>
            <a:chOff x="3688" y="2293"/>
            <a:chExt cx="1478" cy="366"/>
          </a:xfrm>
        </p:grpSpPr>
        <p:sp>
          <p:nvSpPr>
            <p:cNvPr id="39046" name="Text Box 132"/>
            <p:cNvSpPr txBox="1">
              <a:spLocks noChangeArrowheads="1"/>
            </p:cNvSpPr>
            <p:nvPr/>
          </p:nvSpPr>
          <p:spPr bwMode="auto">
            <a:xfrm>
              <a:off x="3688" y="2293"/>
              <a:ext cx="1478" cy="366"/>
            </a:xfrm>
            <a:prstGeom prst="rect">
              <a:avLst/>
            </a:prstGeom>
            <a:solidFill>
              <a:schemeClr val="bg2">
                <a:alpha val="4196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Each       corresponds to a single thread.</a:t>
              </a:r>
            </a:p>
          </p:txBody>
        </p:sp>
        <p:sp>
          <p:nvSpPr>
            <p:cNvPr id="39047" name="AutoShape 133"/>
            <p:cNvSpPr>
              <a:spLocks noChangeArrowheads="1"/>
            </p:cNvSpPr>
            <p:nvPr/>
          </p:nvSpPr>
          <p:spPr bwMode="auto">
            <a:xfrm>
              <a:off x="4129" y="2359"/>
              <a:ext cx="115" cy="115"/>
            </a:xfrm>
            <a:prstGeom prst="flowChar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simpler exclusive scan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</a:rPr>
              <a:t>Adapt an inclusive, work in-efficient scan kernel</a:t>
            </a:r>
          </a:p>
          <a:p>
            <a:r>
              <a:rPr lang="en-US" sz="2000" dirty="0">
                <a:latin typeface="Calibri" panose="020F0502020204030204" pitchFamily="34" charset="0"/>
              </a:rPr>
              <a:t>Block 0: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Thread 0 loads 0 into XY[0]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Other threads load X[threadIdx.x-1] into XY[</a:t>
            </a:r>
            <a:r>
              <a:rPr lang="en-US" sz="1800" dirty="0" err="1">
                <a:latin typeface="Calibri" panose="020F0502020204030204" pitchFamily="34" charset="0"/>
              </a:rPr>
              <a:t>threadIdx.x</a:t>
            </a:r>
            <a:r>
              <a:rPr lang="en-US" sz="1800" dirty="0">
                <a:latin typeface="Calibri" panose="020F0502020204030204" pitchFamily="34" charset="0"/>
              </a:rPr>
              <a:t>]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All other blocks: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All thread load X[</a:t>
            </a:r>
            <a:r>
              <a:rPr lang="en-US" sz="1800" dirty="0" err="1">
                <a:latin typeface="Calibri" panose="020F0502020204030204" pitchFamily="34" charset="0"/>
              </a:rPr>
              <a:t>blockIdx.x</a:t>
            </a:r>
            <a:r>
              <a:rPr lang="en-US" sz="1800" dirty="0">
                <a:latin typeface="Calibri" panose="020F0502020204030204" pitchFamily="34" charset="0"/>
              </a:rPr>
              <a:t>*blockDim.x+threadIdx.x-1] into XY[</a:t>
            </a:r>
            <a:r>
              <a:rPr lang="en-US" sz="1800" dirty="0" err="1">
                <a:latin typeface="Calibri" panose="020F0502020204030204" pitchFamily="34" charset="0"/>
              </a:rPr>
              <a:t>threadIdex.x</a:t>
            </a:r>
            <a:r>
              <a:rPr lang="en-US" sz="1800" dirty="0">
                <a:latin typeface="Calibri" panose="020F0502020204030204" pitchFamily="34" charset="0"/>
              </a:rPr>
              <a:t>]</a:t>
            </a:r>
          </a:p>
          <a:p>
            <a:r>
              <a:rPr lang="en-US" sz="2000" dirty="0">
                <a:latin typeface="Calibri" panose="020F0502020204030204" pitchFamily="34" charset="0"/>
              </a:rPr>
              <a:t>Similar adaption for </a:t>
            </a:r>
            <a:r>
              <a:rPr lang="en-US" sz="2000" dirty="0" smtClean="0">
                <a:latin typeface="Calibri" panose="020F0502020204030204" pitchFamily="34" charset="0"/>
              </a:rPr>
              <a:t>Brent-Kung kernel </a:t>
            </a:r>
            <a:r>
              <a:rPr lang="en-US" sz="2000" dirty="0">
                <a:latin typeface="Calibri" panose="020F0502020204030204" pitchFamily="34" charset="0"/>
              </a:rPr>
              <a:t>but pay attention that each thread loads two elements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Only one zero should be loaded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All elements should be shifted by only one </a:t>
            </a:r>
            <a:r>
              <a:rPr lang="en-US" sz="1800" dirty="0" smtClean="0">
                <a:latin typeface="Calibri" panose="020F0502020204030204" pitchFamily="34" charset="0"/>
              </a:rPr>
              <a:t>position</a:t>
            </a: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200" dirty="0" smtClean="0">
                <a:latin typeface="Calibri" panose="020F0502020204030204" pitchFamily="34" charset="0"/>
              </a:rPr>
              <a:t>Intellectual contribution vs. practical contribution</a:t>
            </a:r>
            <a:endParaRPr lang="en-US" sz="2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88952-07DD-45F2-92DF-2D7C6E70F14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</a:t>
            </a:r>
            <a:r>
              <a:rPr lang="en-US" smtClean="0"/>
              <a:t>Chapter 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F8D5AA-079A-42DE-B3A0-97F1D821BBA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03FD31-6B60-46F8-91E8-42AE8A486E3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Efficiency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dirty="0" smtClean="0"/>
              <a:t>A common parallel algorithm pattern:</a:t>
            </a:r>
          </a:p>
          <a:p>
            <a:pPr marL="457200" indent="-457200" algn="ctr">
              <a:buFontTx/>
              <a:buNone/>
            </a:pPr>
            <a:r>
              <a:rPr lang="en-US" sz="2400" i="1" dirty="0" smtClean="0"/>
              <a:t>Balanced Trees</a:t>
            </a:r>
          </a:p>
          <a:p>
            <a:pPr marL="974725" lvl="1" indent="-403225"/>
            <a:r>
              <a:rPr lang="en-US" sz="2000" dirty="0" smtClean="0"/>
              <a:t>Build a balanced binary tree on the input data and sweep it to and from the root</a:t>
            </a:r>
          </a:p>
          <a:p>
            <a:pPr marL="974725" lvl="1" indent="-403225"/>
            <a:r>
              <a:rPr lang="en-US" sz="2000" dirty="0" smtClean="0"/>
              <a:t>Tree is not an actual data structure, but a concept to determine what each thread does at each step</a:t>
            </a:r>
          </a:p>
          <a:p>
            <a:pPr marL="974725" lvl="1" indent="-403225"/>
            <a:endParaRPr lang="en-US" sz="2000" dirty="0" smtClean="0"/>
          </a:p>
          <a:p>
            <a:pPr marL="457200" indent="-457200"/>
            <a:r>
              <a:rPr lang="en-US" sz="2400" dirty="0" smtClean="0"/>
              <a:t>For scan:</a:t>
            </a:r>
          </a:p>
          <a:p>
            <a:pPr marL="974725" lvl="1" indent="-403225"/>
            <a:r>
              <a:rPr lang="en-US" sz="2000" dirty="0" smtClean="0"/>
              <a:t>Traverse down from leaves to root building partial sums at internal nodes in the tree</a:t>
            </a:r>
          </a:p>
          <a:p>
            <a:pPr marL="1431925" lvl="2" indent="-342900"/>
            <a:r>
              <a:rPr lang="en-US" sz="1800" dirty="0" smtClean="0"/>
              <a:t>Root holds sum of all leaves</a:t>
            </a:r>
          </a:p>
          <a:p>
            <a:pPr marL="974725" lvl="1" indent="-403225"/>
            <a:r>
              <a:rPr lang="en-US" sz="2000" dirty="0" smtClean="0"/>
              <a:t>Traverse back up the tree building the scan from the partial sums</a:t>
            </a:r>
          </a:p>
          <a:p>
            <a:pPr marL="571500" lvl="1" indent="0"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2463" y="76200"/>
            <a:ext cx="8305800" cy="1143000"/>
          </a:xfrm>
        </p:spPr>
        <p:txBody>
          <a:bodyPr/>
          <a:lstStyle/>
          <a:p>
            <a:r>
              <a:rPr lang="en-US" dirty="0" smtClean="0"/>
              <a:t>Brent-Kung Parallel Scan </a:t>
            </a:r>
            <a:br>
              <a:rPr lang="en-US" dirty="0" smtClean="0"/>
            </a:br>
            <a:r>
              <a:rPr lang="en-US" dirty="0" smtClean="0"/>
              <a:t>- Reduction Step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A6340-E0BA-41F1-8B97-D4054A519BC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8472" idx="0"/>
          </p:cNvCxnSpPr>
          <p:nvPr/>
        </p:nvCxnSpPr>
        <p:spPr>
          <a:xfrm flipH="1">
            <a:off x="8229600" y="16002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669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381500" y="41640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43957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62245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80533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Oval 19"/>
          <p:cNvSpPr/>
          <p:nvPr/>
        </p:nvSpPr>
        <p:spPr>
          <a:xfrm>
            <a:off x="8024813" y="556895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" name="Oval 20"/>
          <p:cNvSpPr/>
          <p:nvPr/>
        </p:nvSpPr>
        <p:spPr>
          <a:xfrm>
            <a:off x="8039100" y="41513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7329488" y="1760538"/>
            <a:ext cx="781050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6738" y="1714500"/>
            <a:ext cx="779462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1754188"/>
            <a:ext cx="779463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5478463" y="1727200"/>
            <a:ext cx="803275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3815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61896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7989888" y="11382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24892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244725" y="2919413"/>
            <a:ext cx="947738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4137025" y="29225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2..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5943600" y="293687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7772400" y="2968625"/>
            <a:ext cx="947738" cy="461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6..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19388" y="3657600"/>
            <a:ext cx="1684337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15088" y="3657600"/>
            <a:ext cx="1641475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4119563" y="492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7756525" y="4811713"/>
            <a:ext cx="946150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7756525" y="6172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9" name="Straight Arrow Connector 48"/>
          <p:cNvCxnSpPr>
            <a:endCxn id="20" idx="2"/>
          </p:cNvCxnSpPr>
          <p:nvPr/>
        </p:nvCxnSpPr>
        <p:spPr>
          <a:xfrm>
            <a:off x="4564063" y="5391150"/>
            <a:ext cx="3460750" cy="36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4" name="TextBox 54"/>
          <p:cNvSpPr txBox="1">
            <a:spLocks noChangeArrowheads="1"/>
          </p:cNvSpPr>
          <p:nvPr/>
        </p:nvSpPr>
        <p:spPr bwMode="auto">
          <a:xfrm>
            <a:off x="533400" y="2919413"/>
            <a:ext cx="99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733425" y="3638550"/>
            <a:ext cx="381000" cy="7207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TextBox 56"/>
          <p:cNvSpPr txBox="1">
            <a:spLocks noChangeArrowheads="1"/>
          </p:cNvSpPr>
          <p:nvPr/>
        </p:nvSpPr>
        <p:spPr bwMode="auto">
          <a:xfrm>
            <a:off x="4762500" y="5961063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place calculation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500" y="6421438"/>
            <a:ext cx="333851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value after 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7CBA0-69E0-48B7-8DBB-B37F3E990F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947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947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76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9477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4048125" y="3937000"/>
            <a:ext cx="4714875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Move (add) a critical value  to a central location where it is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95C07C-EE66-4E34-BD75-8C9E6F8AFB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0495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0496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0497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498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0499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500438" y="44307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01938" y="3810000"/>
            <a:ext cx="781050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22888" y="4475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844925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1786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40313" y="52689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7151688" y="451008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00800" y="3956050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686911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B67E94-BE2D-4AD2-BEEC-7BC4644579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1509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CE40B-D5FD-428A-A88B-A50E45506B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float T[BLOCK_SIZE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is in shared memory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 = 1;</a:t>
            </a: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while(stride &lt;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F460C8-7B53-4624-9622-457F7199B707}"/>
</file>

<file path=customXml/itemProps2.xml><?xml version="1.0" encoding="utf-8"?>
<ds:datastoreItem xmlns:ds="http://schemas.openxmlformats.org/officeDocument/2006/customXml" ds:itemID="{801FC863-1EE5-4CD5-A421-A124CF58A09F}"/>
</file>

<file path=customXml/itemProps3.xml><?xml version="1.0" encoding="utf-8"?>
<ds:datastoreItem xmlns:ds="http://schemas.openxmlformats.org/officeDocument/2006/customXml" ds:itemID="{F18FA5CD-C5BB-46B4-B511-F990AC6316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44656</TotalTime>
  <Words>2136</Words>
  <Application>Microsoft Office PowerPoint</Application>
  <PresentationFormat>On-screen Show (4:3)</PresentationFormat>
  <Paragraphs>584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Arial Unicode MS</vt:lpstr>
      <vt:lpstr>Calibri</vt:lpstr>
      <vt:lpstr>Gulim</vt:lpstr>
      <vt:lpstr>Palatino</vt:lpstr>
      <vt:lpstr>Times New Roman</vt:lpstr>
      <vt:lpstr>Wingdings</vt:lpstr>
      <vt:lpstr>Default Design</vt:lpstr>
      <vt:lpstr>ECE408   Applied Parallel Programming  Lecture 14 Parallel Computation Patterns – Parallel Scan (Prefix Sum) Part-2 </vt:lpstr>
      <vt:lpstr>Objective</vt:lpstr>
      <vt:lpstr>A Kogge-Stone Parallel Scan Algorithm</vt:lpstr>
      <vt:lpstr>Improving Efficiency</vt:lpstr>
      <vt:lpstr>Brent-Kung Parallel Scan  - Reduction Step</vt:lpstr>
      <vt:lpstr>Inclusive Post Scan Step</vt:lpstr>
      <vt:lpstr>Inclusive Post Scan Step</vt:lpstr>
      <vt:lpstr>Putting it Together</vt:lpstr>
      <vt:lpstr>Reduction Step Kernel Code</vt:lpstr>
      <vt:lpstr>Reduction Step Kernel Code</vt:lpstr>
      <vt:lpstr>Putting it together</vt:lpstr>
      <vt:lpstr>Post Scan Step </vt:lpstr>
      <vt:lpstr>Work Analysis</vt:lpstr>
      <vt:lpstr>A couple of details</vt:lpstr>
      <vt:lpstr>Overall Flow of Complete Scan A Hierarchical Approach</vt:lpstr>
      <vt:lpstr>Using Global Memory Contents in CUDA</vt:lpstr>
      <vt:lpstr>Overall Flow of Complete Scan A Hierarchical Approach</vt:lpstr>
      <vt:lpstr>Working on Arbitrary Length Input</vt:lpstr>
      <vt:lpstr>(Exclusive) Scan Definition</vt:lpstr>
      <vt:lpstr>Why Exclusive Scan</vt:lpstr>
      <vt:lpstr>An Exclusive Post Scan Step (Add-move Operation)</vt:lpstr>
      <vt:lpstr>Exclusive Post Scan Step</vt:lpstr>
      <vt:lpstr>Exclusive Post Scan Step </vt:lpstr>
      <vt:lpstr>Exclusive Scan Example – Reduction Step</vt:lpstr>
      <vt:lpstr>Reduction Step (cont.)</vt:lpstr>
      <vt:lpstr>Reduction Step (cont.)</vt:lpstr>
      <vt:lpstr>Reduction Step (cont.)</vt:lpstr>
      <vt:lpstr>Zero the Last Element</vt:lpstr>
      <vt:lpstr>Post Scan Step from Partial Sums </vt:lpstr>
      <vt:lpstr>Post Scan Step from Partial Sums (cont.)</vt:lpstr>
      <vt:lpstr>Post Scan From Partial Sums (cont.)</vt:lpstr>
      <vt:lpstr>Post Scan Step From Partial Sums (cont.)</vt:lpstr>
      <vt:lpstr>A simpler exclusive scan kernel</vt:lpstr>
      <vt:lpstr>Any More Questions? Read Chapter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296</cp:revision>
  <dcterms:created xsi:type="dcterms:W3CDTF">1601-01-01T00:00:00Z</dcterms:created>
  <dcterms:modified xsi:type="dcterms:W3CDTF">2016-10-18T17:33:21Z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